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17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230889" y="444728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9" name="Group 8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84163" y="452718"/>
            <a:ext cx="8576373" cy="137411"/>
            <a:chOff x="284163" y="1577847"/>
            <a:chExt cx="8576373" cy="137411"/>
          </a:xfrm>
        </p:grpSpPr>
        <p:sp>
          <p:nvSpPr>
            <p:cNvPr id="6" name="Rectangle 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" name="Rectangle 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81503" y="2133600"/>
            <a:ext cx="707674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3j5UVCSCA" TargetMode="External"/><Relationship Id="rId4" Type="http://schemas.openxmlformats.org/officeDocument/2006/relationships/hyperlink" Target="https://www.youtube.com/watch?v=P_IBGS1FQw4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mdb.com/video/wab/vi3829766425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Child Neglect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CAST 301    Chapter </a:t>
            </a:r>
            <a:r>
              <a:rPr lang="en-US" smtClean="0"/>
              <a:t>5 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6125" y="2238375"/>
            <a:ext cx="5127625" cy="384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5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Neglect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r>
              <a:rPr lang="en-US" dirty="0" smtClean="0"/>
              <a:t>Fetal Neglect &amp; Postnatal Neglect</a:t>
            </a:r>
          </a:p>
          <a:p>
            <a:pPr lvl="1"/>
            <a:r>
              <a:rPr lang="en-US" dirty="0" smtClean="0"/>
              <a:t>Abuse or neglect?</a:t>
            </a:r>
          </a:p>
          <a:p>
            <a:r>
              <a:rPr lang="en-US" dirty="0" smtClean="0"/>
              <a:t>Subtypes</a:t>
            </a:r>
          </a:p>
          <a:p>
            <a:pPr lvl="1"/>
            <a:r>
              <a:rPr lang="en-US" dirty="0" smtClean="0"/>
              <a:t>Physical</a:t>
            </a:r>
          </a:p>
          <a:p>
            <a:pPr lvl="2"/>
            <a:r>
              <a:rPr lang="en-US" dirty="0" smtClean="0"/>
              <a:t>Breakfast, lunch and dinner</a:t>
            </a:r>
          </a:p>
          <a:p>
            <a:pPr lvl="2"/>
            <a:r>
              <a:rPr lang="en-US" dirty="0" smtClean="0"/>
              <a:t>Pattern of behavior, consistent, minimal level of care, normal growth</a:t>
            </a:r>
          </a:p>
          <a:p>
            <a:pPr lvl="2"/>
            <a:r>
              <a:rPr lang="en-US" dirty="0" smtClean="0"/>
              <a:t>Overfeeding? Car seat?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519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Neglect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Appropriate Shelter</a:t>
            </a:r>
          </a:p>
          <a:p>
            <a:pPr lvl="1"/>
            <a:r>
              <a:rPr lang="en-US" dirty="0" smtClean="0"/>
              <a:t>What is appropriate for you?</a:t>
            </a:r>
          </a:p>
          <a:p>
            <a:r>
              <a:rPr lang="en-US" dirty="0" smtClean="0"/>
              <a:t>Adequate Supervision</a:t>
            </a:r>
          </a:p>
          <a:p>
            <a:pPr lvl="1"/>
            <a:r>
              <a:rPr lang="en-US" dirty="0" smtClean="0"/>
              <a:t>Latchkey kids?</a:t>
            </a:r>
          </a:p>
          <a:p>
            <a:pPr lvl="1"/>
            <a:r>
              <a:rPr lang="en-US" dirty="0" smtClean="0"/>
              <a:t>Case examples</a:t>
            </a:r>
          </a:p>
          <a:p>
            <a:pPr lvl="2"/>
            <a:r>
              <a:rPr lang="en-US" dirty="0" smtClean="0"/>
              <a:t>Child endangerment</a:t>
            </a:r>
          </a:p>
          <a:p>
            <a:r>
              <a:rPr lang="en-US" dirty="0" smtClean="0"/>
              <a:t>Where does domestic violence fit in?</a:t>
            </a:r>
          </a:p>
          <a:p>
            <a:r>
              <a:rPr lang="en-US" dirty="0" smtClean="0"/>
              <a:t>Indicators of possible P.N.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378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http://www.imdb.com/video/wab/vi3829766425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u="sng" dirty="0">
                <a:hlinkClick r:id="rId3"/>
              </a:rPr>
              <a:t>https://www.youtube.com/watch?v=bF3j5UVCSCA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u="sng" dirty="0">
                <a:hlinkClick r:id="rId4"/>
              </a:rPr>
              <a:t>https://www.youtube.com/watch?v=P_IBGS1FQw4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492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Subtypes of Neglect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Emotional Neglect</a:t>
            </a:r>
          </a:p>
          <a:p>
            <a:pPr lvl="1"/>
            <a:r>
              <a:rPr lang="en-US" dirty="0" smtClean="0"/>
              <a:t>Psychological maltreatment</a:t>
            </a:r>
          </a:p>
          <a:p>
            <a:r>
              <a:rPr lang="en-US" dirty="0" smtClean="0"/>
              <a:t>Medical Neglect</a:t>
            </a:r>
          </a:p>
          <a:p>
            <a:pPr lvl="1"/>
            <a:r>
              <a:rPr lang="en-US" dirty="0" smtClean="0"/>
              <a:t>Why considered controversial?</a:t>
            </a:r>
          </a:p>
          <a:p>
            <a:pPr lvl="2"/>
            <a:r>
              <a:rPr lang="en-US" dirty="0" smtClean="0"/>
              <a:t>Delay in seeking treatment</a:t>
            </a:r>
          </a:p>
          <a:p>
            <a:r>
              <a:rPr lang="en-US" dirty="0" smtClean="0"/>
              <a:t>MH neglect</a:t>
            </a:r>
          </a:p>
          <a:p>
            <a:pPr lvl="1"/>
            <a:r>
              <a:rPr lang="en-US" dirty="0" smtClean="0"/>
              <a:t>2 factors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657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Subtypes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Educational Neglect</a:t>
            </a:r>
          </a:p>
          <a:p>
            <a:pPr lvl="1"/>
            <a:r>
              <a:rPr lang="en-US" dirty="0" smtClean="0"/>
              <a:t>Easiest to document</a:t>
            </a:r>
          </a:p>
          <a:p>
            <a:pPr lvl="1"/>
            <a:r>
              <a:rPr lang="en-US" dirty="0" smtClean="0"/>
              <a:t>Permitted chronic truancy, failure to enroll, inattention to special education needs</a:t>
            </a:r>
          </a:p>
          <a:p>
            <a:r>
              <a:rPr lang="en-US" dirty="0" smtClean="0"/>
              <a:t>Abandonment</a:t>
            </a:r>
          </a:p>
          <a:p>
            <a:pPr lvl="1"/>
            <a:r>
              <a:rPr lang="en-US" dirty="0" smtClean="0"/>
              <a:t>Most extreme act of neglect</a:t>
            </a:r>
          </a:p>
          <a:p>
            <a:pPr lvl="1"/>
            <a:r>
              <a:rPr lang="en-US" dirty="0" smtClean="0"/>
              <a:t>Safe haven laws</a:t>
            </a:r>
          </a:p>
          <a:p>
            <a:pPr lvl="2"/>
            <a:r>
              <a:rPr lang="en-US" dirty="0" smtClean="0"/>
              <a:t>Good or bad? </a:t>
            </a:r>
          </a:p>
        </p:txBody>
      </p:sp>
    </p:spTree>
    <p:extLst>
      <p:ext uri="{BB962C8B-B14F-4D97-AF65-F5344CB8AC3E}">
        <p14:creationId xmlns:p14="http://schemas.microsoft.com/office/powerpoint/2010/main" val="686945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Highest form of maltreatment ~ 70-80%</a:t>
            </a:r>
          </a:p>
          <a:p>
            <a:pPr lvl="1"/>
            <a:r>
              <a:rPr lang="en-US" dirty="0" smtClean="0"/>
              <a:t>Hard to see so it is probably much higher</a:t>
            </a:r>
          </a:p>
          <a:p>
            <a:pPr lvl="1"/>
            <a:r>
              <a:rPr lang="en-US" dirty="0" smtClean="0"/>
              <a:t>Supervisory and environmental neglect</a:t>
            </a:r>
          </a:p>
          <a:p>
            <a:r>
              <a:rPr lang="en-US" dirty="0" err="1" smtClean="0"/>
              <a:t>Perps</a:t>
            </a:r>
            <a:r>
              <a:rPr lang="en-US" dirty="0" smtClean="0"/>
              <a:t> are almost always the birth parents (92%)</a:t>
            </a:r>
          </a:p>
          <a:p>
            <a:pPr lvl="1"/>
            <a:r>
              <a:rPr lang="en-US" dirty="0" smtClean="0"/>
              <a:t>Women vs. men??</a:t>
            </a:r>
          </a:p>
        </p:txBody>
      </p:sp>
    </p:spTree>
    <p:extLst>
      <p:ext uri="{BB962C8B-B14F-4D97-AF65-F5344CB8AC3E}">
        <p14:creationId xmlns:p14="http://schemas.microsoft.com/office/powerpoint/2010/main" val="236520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Neglect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Research </a:t>
            </a:r>
          </a:p>
          <a:p>
            <a:r>
              <a:rPr lang="en-US" dirty="0" smtClean="0"/>
              <a:t>Resiliency</a:t>
            </a:r>
          </a:p>
          <a:p>
            <a:pPr lvl="1"/>
            <a:r>
              <a:rPr lang="en-US" dirty="0" smtClean="0"/>
              <a:t>How does age play into this?</a:t>
            </a:r>
          </a:p>
          <a:p>
            <a:r>
              <a:rPr lang="en-US" dirty="0" smtClean="0"/>
              <a:t>CON in Infancy</a:t>
            </a:r>
          </a:p>
          <a:p>
            <a:pPr lvl="1"/>
            <a:r>
              <a:rPr lang="en-US" dirty="0" smtClean="0"/>
              <a:t>Failure to thrive, psychomotor delays, risk for continued growth problems, mental issues</a:t>
            </a:r>
          </a:p>
          <a:p>
            <a:pPr lvl="1"/>
            <a:r>
              <a:rPr lang="en-US" dirty="0" smtClean="0"/>
              <a:t>Why would a parent do this?</a:t>
            </a:r>
          </a:p>
          <a:p>
            <a:pPr lvl="1"/>
            <a:r>
              <a:rPr lang="en-US" dirty="0" smtClean="0"/>
              <a:t>Poor attachment, poor muscle tone, flat/bald spot on back of head, lack of smiling/babbling, rashes/infections, </a:t>
            </a:r>
            <a:r>
              <a:rPr lang="en-US" smtClean="0"/>
              <a:t>lower intelligence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37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Neglect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CON in childhood</a:t>
            </a:r>
          </a:p>
          <a:p>
            <a:pPr lvl="1"/>
            <a:r>
              <a:rPr lang="en-US" dirty="0" smtClean="0"/>
              <a:t>Language delays</a:t>
            </a:r>
          </a:p>
          <a:p>
            <a:pPr lvl="1"/>
            <a:r>
              <a:rPr lang="en-US" dirty="0" smtClean="0"/>
              <a:t>Intellectual and academic problems</a:t>
            </a:r>
          </a:p>
          <a:p>
            <a:pPr lvl="1"/>
            <a:r>
              <a:rPr lang="en-US" dirty="0" smtClean="0"/>
              <a:t>Impaired socialization</a:t>
            </a:r>
          </a:p>
          <a:p>
            <a:pPr lvl="2"/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PTSD symptoms</a:t>
            </a:r>
          </a:p>
          <a:p>
            <a:r>
              <a:rPr lang="en-US" dirty="0" smtClean="0"/>
              <a:t>CON in adolescents</a:t>
            </a:r>
          </a:p>
          <a:p>
            <a:pPr lvl="1"/>
            <a:r>
              <a:rPr lang="en-US" dirty="0" smtClean="0"/>
              <a:t>Runaways, social isolation, intellectual/academic problems, delinquency, psychiatric disorders</a:t>
            </a:r>
          </a:p>
          <a:p>
            <a:r>
              <a:rPr lang="en-US" dirty="0" smtClean="0"/>
              <a:t>Intergenerational Transmission???</a:t>
            </a:r>
          </a:p>
          <a:p>
            <a:r>
              <a:rPr lang="en-US" dirty="0" smtClean="0"/>
              <a:t>How to break the Cycle of Neglect (4)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164542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115</TotalTime>
  <Words>307</Words>
  <Application>Microsoft Macintosh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Spectrum</vt:lpstr>
      <vt:lpstr>Child Neglect</vt:lpstr>
      <vt:lpstr>Child Neglect</vt:lpstr>
      <vt:lpstr>Physical Neglect</vt:lpstr>
      <vt:lpstr>videos</vt:lpstr>
      <vt:lpstr>Subtypes of Neglect</vt:lpstr>
      <vt:lpstr>Subtypes continued</vt:lpstr>
      <vt:lpstr>Incidence</vt:lpstr>
      <vt:lpstr>Consequences of Neglect</vt:lpstr>
      <vt:lpstr>Consequences of Neglect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Neglect</dc:title>
  <dc:creator>Jeff Edwards</dc:creator>
  <cp:lastModifiedBy>Jeff</cp:lastModifiedBy>
  <cp:revision>15</cp:revision>
  <dcterms:created xsi:type="dcterms:W3CDTF">2015-09-29T00:38:13Z</dcterms:created>
  <dcterms:modified xsi:type="dcterms:W3CDTF">2020-02-03T20:50:40Z</dcterms:modified>
</cp:coreProperties>
</file>